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6858000" cy="9144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-fukuda@tamashakyo.jp" initials="s" lastIdx="1" clrIdx="0">
    <p:extLst>
      <p:ext uri="{19B8F6BF-5375-455C-9EA6-DF929625EA0E}">
        <p15:presenceInfo xmlns:p15="http://schemas.microsoft.com/office/powerpoint/2012/main" userId="1c2d0b6a38aa4e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2" autoAdjust="0"/>
    <p:restoredTop sz="94604" autoAdjust="0"/>
  </p:normalViewPr>
  <p:slideViewPr>
    <p:cSldViewPr>
      <p:cViewPr varScale="1">
        <p:scale>
          <a:sx n="55" d="100"/>
          <a:sy n="55" d="100"/>
        </p:scale>
        <p:origin x="2658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72" y="-96"/>
      </p:cViewPr>
      <p:guideLst>
        <p:guide orient="horz" pos="3108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51248CE-B9A4-4505-8ED4-9E91399B2A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9413" cy="493554"/>
          </a:xfrm>
          <a:prstGeom prst="rect">
            <a:avLst/>
          </a:prstGeom>
        </p:spPr>
        <p:txBody>
          <a:bodyPr vert="horz" lIns="90267" tIns="45135" rIns="90267" bIns="4513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617953C-B549-4107-B01F-9EF3F83302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554"/>
          </a:xfrm>
          <a:prstGeom prst="rect">
            <a:avLst/>
          </a:prstGeom>
        </p:spPr>
        <p:txBody>
          <a:bodyPr vert="horz" lIns="90267" tIns="45135" rIns="90267" bIns="451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5DBC2C8-401F-4967-B3A1-2A9929486D05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A7E337EA-13D5-4D90-9E69-A0729B59E6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4348"/>
            <a:ext cx="2919413" cy="493553"/>
          </a:xfrm>
          <a:prstGeom prst="rect">
            <a:avLst/>
          </a:prstGeom>
        </p:spPr>
        <p:txBody>
          <a:bodyPr vert="horz" lIns="90267" tIns="45135" rIns="90267" bIns="4513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00832E1D-C4FF-4295-9F56-19B1D76650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4348"/>
            <a:ext cx="2919412" cy="493553"/>
          </a:xfrm>
          <a:prstGeom prst="rect">
            <a:avLst/>
          </a:prstGeom>
        </p:spPr>
        <p:txBody>
          <a:bodyPr vert="horz" wrap="square" lIns="90267" tIns="45135" rIns="90267" bIns="451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0A89C64-61C2-4AF4-8C92-8FDB708F8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2482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C00FA9A-1531-4F61-BE10-DC62ED7915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9413" cy="493554"/>
          </a:xfrm>
          <a:prstGeom prst="rect">
            <a:avLst/>
          </a:prstGeom>
        </p:spPr>
        <p:txBody>
          <a:bodyPr vert="horz" lIns="91735" tIns="45866" rIns="91735" bIns="45866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0E55CF-8635-4334-9035-6B55EB59F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554"/>
          </a:xfrm>
          <a:prstGeom prst="rect">
            <a:avLst/>
          </a:prstGeom>
        </p:spPr>
        <p:txBody>
          <a:bodyPr vert="horz" lIns="91735" tIns="45866" rIns="91735" bIns="45866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D6F16DC-315C-4117-911B-42E170D1176D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347986A6-B2A3-42CA-B9EC-CA5B116F9E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1363"/>
            <a:ext cx="2773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6" rIns="91735" bIns="4586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E913DE74-1436-44D7-8497-B8042FF29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2" y="4687968"/>
            <a:ext cx="5391150" cy="4440397"/>
          </a:xfrm>
          <a:prstGeom prst="rect">
            <a:avLst/>
          </a:prstGeom>
        </p:spPr>
        <p:txBody>
          <a:bodyPr vert="horz" lIns="91735" tIns="45866" rIns="91735" bIns="4586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00B910-E0A9-48EA-A59D-D30FBB896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374348"/>
            <a:ext cx="2919413" cy="493553"/>
          </a:xfrm>
          <a:prstGeom prst="rect">
            <a:avLst/>
          </a:prstGeom>
        </p:spPr>
        <p:txBody>
          <a:bodyPr vert="horz" lIns="91735" tIns="45866" rIns="91735" bIns="45866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1F08FC-5ADD-4838-B87D-26768A6156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4348"/>
            <a:ext cx="2919412" cy="493553"/>
          </a:xfrm>
          <a:prstGeom prst="rect">
            <a:avLst/>
          </a:prstGeom>
        </p:spPr>
        <p:txBody>
          <a:bodyPr vert="horz" wrap="square" lIns="91735" tIns="45866" rIns="91735" bIns="458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38915F2-B8F1-4C9B-B0F0-D182E8360D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0692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6267" indent="-27927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4550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1543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46948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03943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60936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17928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74921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ABE1B0DF-74B6-401C-BD63-6F2ADFAF8805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58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6267" indent="-27927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4550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1543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46948" indent="-222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03943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60936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17928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74921" indent="-222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93366EFF-66F8-4686-B6F7-550E6B3423D7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51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FB3F9-8FBB-4B7A-A2DD-3EBAD8E06B09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F79FE-2F6E-4DBE-8F8C-4571E3A83A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270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D855-7665-4A6A-A763-31F31DA0619A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77910-5DED-4B85-9643-EBB68F147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760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085A1-A769-4839-AA1A-8A7A2CDD2982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0BA06-801E-434F-9633-45B07909AB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61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7B51B-3F2D-4C3E-9066-E2C2955F6049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D8F08-580D-478C-86E5-0A576E8A13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27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64E9-A2FD-40D2-B157-82F3A19CA24B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4BBC0-C722-4345-B929-5C9CD702BE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20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947C-D070-47FD-92BE-BD5AC6C3607C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8E81F-896C-4EEF-A6B3-0A72AE60F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26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70594-D079-448F-B210-F45C6C3C09AF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F864-952E-4645-B43E-65E9E50730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82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A9BE-C417-46DB-8F03-3C47316A9E35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F2362-EFC5-4AA9-B2E3-559B5F397A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424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0250-7999-40F8-946D-24725425A324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4C13D-EA41-4E4F-AFCD-994B306BC6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208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9B9E-A2DC-47C1-8343-1B8C172CC4EB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9AA54-E26C-4113-9A06-B77BD7BE30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32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87717-86F9-484B-8624-8AABEF07D987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AF8E-29F7-4E25-B41D-EC182BCBEB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213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88218-FF65-4BE5-8BE5-633C76BFC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80A57F3-AD22-4DBF-86D3-695712C8964E}" type="datetimeFigureOut">
              <a:rPr lang="ja-JP" altLang="en-US"/>
              <a:pPr>
                <a:defRPr/>
              </a:pPr>
              <a:t>2024/4/2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EE271-9839-401C-BD32-9476F3A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37EB4A-2F47-4E85-9F28-C0788E0AC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2D57229-D82A-4817-BA05-13CE12F7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4">
            <a:extLst>
              <a:ext uri="{FF2B5EF4-FFF2-40B4-BE49-F238E27FC236}">
                <a16:creationId xmlns:a16="http://schemas.microsoft.com/office/drawing/2014/main" id="{CD8F806D-2542-43C6-AB5D-59BD7372B7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774356"/>
              </p:ext>
            </p:extLst>
          </p:nvPr>
        </p:nvGraphicFramePr>
        <p:xfrm>
          <a:off x="187325" y="879225"/>
          <a:ext cx="6465548" cy="5840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20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3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85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8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06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75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39948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４月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５月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６月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７月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８月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９月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10</a:t>
                      </a:r>
                      <a:r>
                        <a:rPr kumimoji="1" lang="ja-JP" altLang="en-US" sz="1800" dirty="0"/>
                        <a:t>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11</a:t>
                      </a:r>
                      <a:r>
                        <a:rPr kumimoji="1" lang="ja-JP" altLang="en-US" sz="1800" dirty="0"/>
                        <a:t>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12</a:t>
                      </a:r>
                      <a:r>
                        <a:rPr kumimoji="1" lang="ja-JP" altLang="en-US" sz="1800" dirty="0"/>
                        <a:t>月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１月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２月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３月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T="45664" marB="4566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諏訪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福祉館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8" marR="91458" marT="45673" marB="45673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extLst>
                  <a:ext uri="{0D108BD9-81ED-4DB2-BD59-A6C34878D82A}">
                    <a16:rowId xmlns:a16="http://schemas.microsoft.com/office/drawing/2014/main" val="4255196419"/>
                  </a:ext>
                </a:extLst>
              </a:tr>
              <a:tr h="4465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トムハウス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45705" marB="45705" anchor="ctr"/>
                </a:tc>
                <a:extLst>
                  <a:ext uri="{0D108BD9-81ED-4DB2-BD59-A6C34878D82A}">
                    <a16:rowId xmlns:a16="http://schemas.microsoft.com/office/drawing/2014/main" val="355738725"/>
                  </a:ext>
                </a:extLst>
              </a:tr>
              <a:tr h="51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三方の森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ｺﾐｭﾆﾃｨ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会館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豊ヶ丘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福祉館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3030441872"/>
                  </a:ext>
                </a:extLst>
              </a:tr>
              <a:tr h="404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貝取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こぶし館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3744115968"/>
                  </a:ext>
                </a:extLst>
              </a:tr>
              <a:tr h="3963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ひじり館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extLst>
                  <a:ext uri="{0D108BD9-81ED-4DB2-BD59-A6C34878D82A}">
                    <a16:rowId xmlns:a16="http://schemas.microsoft.com/office/drawing/2014/main" val="1569141862"/>
                  </a:ext>
                </a:extLst>
              </a:tr>
              <a:tr h="4259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連光寺コミュニティ会館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05" marB="4570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桜ヶ丘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サロン内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64" marB="4566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大栗川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かるが</a:t>
                      </a:r>
                      <a:r>
                        <a:rPr kumimoji="1" lang="ja-JP" altLang="en-US" sz="1200" b="1" dirty="0" err="1">
                          <a:solidFill>
                            <a:schemeClr val="tx1"/>
                          </a:solidFill>
                        </a:rPr>
                        <a:t>も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館</a:t>
                      </a:r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愛宕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かえで館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07" marR="91407" marT="45700" marB="45700"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228425705"/>
                  </a:ext>
                </a:extLst>
              </a:tr>
              <a:tr h="368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からきだ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菖蒲館</a:t>
                      </a:r>
                    </a:p>
                  </a:txBody>
                  <a:tcPr marT="45664" marB="456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07" marR="91407" marT="45700" marB="45700" anchor="ctr"/>
                </a:tc>
                <a:extLst>
                  <a:ext uri="{0D108BD9-81ED-4DB2-BD59-A6C34878D82A}">
                    <a16:rowId xmlns:a16="http://schemas.microsoft.com/office/drawing/2014/main" val="2901273500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23702C9-7944-4BA9-A673-67F8937352A2}"/>
              </a:ext>
            </a:extLst>
          </p:cNvPr>
          <p:cNvSpPr/>
          <p:nvPr/>
        </p:nvSpPr>
        <p:spPr>
          <a:xfrm>
            <a:off x="197321" y="395536"/>
            <a:ext cx="646335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令和</a:t>
            </a:r>
            <a:r>
              <a:rPr lang="en-US" altLang="ja-JP" sz="2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6</a:t>
            </a:r>
            <a:r>
              <a:rPr lang="ja-JP" altLang="en-US" sz="2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（</a:t>
            </a:r>
            <a:r>
              <a:rPr lang="en-US" altLang="ja-JP" sz="2400" b="1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2024</a:t>
            </a:r>
            <a:r>
              <a:rPr lang="ja-JP" altLang="en-US" sz="2400" b="1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）</a:t>
            </a:r>
            <a:r>
              <a:rPr lang="ja-JP" altLang="en-US" sz="2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年度</a:t>
            </a:r>
            <a:r>
              <a:rPr lang="ja-JP" altLang="en-US" sz="28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福祉なんでも相談日程表</a:t>
            </a:r>
            <a:endParaRPr lang="ja-JP" altLang="en-US" sz="2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8386" name="テキスト ボックス 5"/>
          <p:cNvSpPr txBox="1">
            <a:spLocks noChangeArrowheads="1"/>
          </p:cNvSpPr>
          <p:nvPr/>
        </p:nvSpPr>
        <p:spPr bwMode="auto">
          <a:xfrm>
            <a:off x="152399" y="6796751"/>
            <a:ext cx="65532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＊受付時間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〇諏訪福祉館　 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〇トムハウス　　　　　　　　　　　　　　　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※4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月は</a:t>
            </a:r>
            <a:r>
              <a:rPr lang="en-US" altLang="ja-JP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 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〇三方の森コミュニティ会館・豊ヶ丘福祉館　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14:30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〇貝取こぶし館　　　　　　　　　　　　　　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〇ひじり館・連光寺コミュニティ会館　　　　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〇桜ヶ丘サロン内、大栗川かるがも館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愛宕かえで館、からきだ菖蒲館　　　　　　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15:30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AA466D9-66C5-ABB4-A261-019F5524A3BF}"/>
              </a:ext>
            </a:extLst>
          </p:cNvPr>
          <p:cNvGrpSpPr/>
          <p:nvPr/>
        </p:nvGrpSpPr>
        <p:grpSpPr>
          <a:xfrm>
            <a:off x="4860027" y="7673635"/>
            <a:ext cx="1845572" cy="1087068"/>
            <a:chOff x="3085964" y="7762757"/>
            <a:chExt cx="1845572" cy="1080282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1FC2CF11-F5A4-4A75-B744-70D5BA784CFC}"/>
                </a:ext>
              </a:extLst>
            </p:cNvPr>
            <p:cNvSpPr/>
            <p:nvPr/>
          </p:nvSpPr>
          <p:spPr>
            <a:xfrm>
              <a:off x="3085964" y="7762757"/>
              <a:ext cx="1845572" cy="108028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8387" name="テキスト ボックス 8"/>
            <p:cNvSpPr txBox="1">
              <a:spLocks noChangeArrowheads="1"/>
            </p:cNvSpPr>
            <p:nvPr/>
          </p:nvSpPr>
          <p:spPr bwMode="auto">
            <a:xfrm>
              <a:off x="3139513" y="7795066"/>
              <a:ext cx="173847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相談員は社会福祉協議会の職員です。</a:t>
              </a:r>
              <a:endParaRPr lang="en-US" altLang="ja-JP" sz="1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相談者のプライバシーは守られますので安心してご相談ください。</a:t>
              </a:r>
            </a:p>
          </p:txBody>
        </p:sp>
      </p:grpSp>
      <p:sp>
        <p:nvSpPr>
          <p:cNvPr id="8389" name="テキスト ボックス 5"/>
          <p:cNvSpPr txBox="1">
            <a:spLocks noChangeArrowheads="1"/>
          </p:cNvSpPr>
          <p:nvPr/>
        </p:nvSpPr>
        <p:spPr bwMode="auto">
          <a:xfrm>
            <a:off x="197321" y="8539387"/>
            <a:ext cx="4815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＊上記日程以外にも社会福祉協議会窓口または、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お電話（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042-373-5616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）でのご相談を受け付けています。</a:t>
            </a:r>
            <a:endParaRPr lang="ja-JP" altLang="en-US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右中かっこ 26">
            <a:extLst>
              <a:ext uri="{FF2B5EF4-FFF2-40B4-BE49-F238E27FC236}">
                <a16:creationId xmlns:a16="http://schemas.microsoft.com/office/drawing/2014/main" id="{9B05E8BD-BB2E-9AEC-0782-4F83CFF85B06}"/>
              </a:ext>
            </a:extLst>
          </p:cNvPr>
          <p:cNvSpPr/>
          <p:nvPr/>
        </p:nvSpPr>
        <p:spPr>
          <a:xfrm>
            <a:off x="2924944" y="8037149"/>
            <a:ext cx="216024" cy="36004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テキスト ボックス 9"/>
          <p:cNvSpPr txBox="1">
            <a:spLocks noChangeArrowheads="1"/>
          </p:cNvSpPr>
          <p:nvPr/>
        </p:nvSpPr>
        <p:spPr bwMode="auto">
          <a:xfrm>
            <a:off x="22595" y="244520"/>
            <a:ext cx="6522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身近な福祉相談窓口　　　　　　　　　　　　　予約不要・無料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 2">
            <a:extLst>
              <a:ext uri="{FF2B5EF4-FFF2-40B4-BE49-F238E27FC236}">
                <a16:creationId xmlns:a16="http://schemas.microsoft.com/office/drawing/2014/main" id="{15920FBC-15F6-4572-80D1-B8CF76062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07" y="5090489"/>
            <a:ext cx="6434942" cy="1613446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★市内のコミュニティーセンターなど</a:t>
            </a:r>
            <a:r>
              <a:rPr lang="en-US" altLang="ja-JP" sz="20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0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か所で</a:t>
            </a:r>
            <a:endParaRPr lang="en-US" altLang="ja-JP" sz="2000" spc="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行っています。お気軽にご相談ください。</a:t>
            </a:r>
            <a:endParaRPr lang="en-US" altLang="ja-JP" sz="2000" spc="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2000" b="1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開催日時は会場によって異なりますので、裏面の予定表をご参照ください。</a:t>
            </a:r>
            <a:endParaRPr lang="en-US" altLang="ja-JP" sz="2000" b="1" spc="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400" spc="1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D3CE32-66A3-4CBC-8570-05C52875960D}"/>
              </a:ext>
            </a:extLst>
          </p:cNvPr>
          <p:cNvSpPr/>
          <p:nvPr/>
        </p:nvSpPr>
        <p:spPr>
          <a:xfrm>
            <a:off x="271789" y="6925997"/>
            <a:ext cx="6337300" cy="198751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問合せ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社会福祉法人　多摩市社会福祉協議会 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地域福祉推進課　まちづくり推進担当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住 所：多摩市関戸４－７２ヴィータ・コミューネ７階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   　　　　　 多摩ボランティア・市民活動支援センター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 電 話：０４２－３７３－５６１６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 　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：０４２－３７３－６６２９</a:t>
            </a:r>
            <a:endParaRPr lang="en-US" altLang="ja-JP" sz="1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defRPr/>
            </a:pP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defRPr/>
            </a:pP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5" name="キャンバス 2">
            <a:extLst>
              <a:ext uri="{FF2B5EF4-FFF2-40B4-BE49-F238E27FC236}">
                <a16:creationId xmlns:a16="http://schemas.microsoft.com/office/drawing/2014/main" id="{9E0B75F3-2AA6-BE8D-DF08-89FAD73B31D7}"/>
              </a:ext>
            </a:extLst>
          </p:cNvPr>
          <p:cNvGrpSpPr/>
          <p:nvPr/>
        </p:nvGrpSpPr>
        <p:grpSpPr>
          <a:xfrm>
            <a:off x="271789" y="728365"/>
            <a:ext cx="6768752" cy="2242459"/>
            <a:chOff x="108842" y="146726"/>
            <a:chExt cx="6935213" cy="2282784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B2A0CA3D-3C03-ADBA-2C85-A00F7B4E878C}"/>
                </a:ext>
              </a:extLst>
            </p:cNvPr>
            <p:cNvSpPr/>
            <p:nvPr/>
          </p:nvSpPr>
          <p:spPr>
            <a:xfrm>
              <a:off x="478790" y="881380"/>
              <a:ext cx="6565265" cy="1548130"/>
            </a:xfrm>
            <a:prstGeom prst="rect">
              <a:avLst/>
            </a:prstGeom>
          </p:spPr>
          <p:txBody>
            <a:bodyPr/>
            <a:lstStyle/>
            <a:p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テキスト ボックス 2">
              <a:extLst>
                <a:ext uri="{FF2B5EF4-FFF2-40B4-BE49-F238E27FC236}">
                  <a16:creationId xmlns:a16="http://schemas.microsoft.com/office/drawing/2014/main" id="{F9398E22-4F65-B735-58DD-BC0607EA5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000000">
              <a:off x="828680" y="146726"/>
              <a:ext cx="1195070" cy="115189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36000" rIns="91440" bIns="36000" anchor="t" anchorCtr="0">
              <a:noAutofit/>
            </a:bodyPr>
            <a:lstStyle/>
            <a:p>
              <a:pPr algn="ctr">
                <a:lnSpc>
                  <a:spcPts val="8000"/>
                </a:lnSpc>
              </a:pPr>
              <a:r>
                <a:rPr lang="ja-JP" sz="7600" dirty="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な</a:t>
              </a:r>
              <a:endParaRPr 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4465D9CC-4A48-FAAB-3D19-D80391FE4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1350" y="146726"/>
              <a:ext cx="1195070" cy="115189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36000" rIns="91440" bIns="36000" anchor="t" anchorCtr="0">
              <a:noAutofit/>
            </a:bodyPr>
            <a:lstStyle/>
            <a:p>
              <a:pPr algn="ctr">
                <a:lnSpc>
                  <a:spcPts val="8000"/>
                </a:lnSpc>
              </a:pPr>
              <a:r>
                <a:rPr lang="ja-JP" sz="7600" dirty="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で</a:t>
              </a:r>
              <a:endParaRPr 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20" name="テキスト ボックス 2">
              <a:extLst>
                <a:ext uri="{FF2B5EF4-FFF2-40B4-BE49-F238E27FC236}">
                  <a16:creationId xmlns:a16="http://schemas.microsoft.com/office/drawing/2014/main" id="{05C24CCF-34AB-2EDA-8587-0649716F1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841814">
              <a:off x="5428620" y="289601"/>
              <a:ext cx="1063625" cy="68389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36000" tIns="0" rIns="36000" bIns="0" anchor="ctr" anchorCtr="0">
              <a:noAutofit/>
            </a:bodyPr>
            <a:lstStyle/>
            <a:p>
              <a:pPr algn="ctr"/>
              <a:r>
                <a:rPr lang="ja-JP" sz="360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相談</a:t>
              </a:r>
              <a:endParaRPr lang="ja-JP" sz="120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21" name="テキスト ボックス 2">
              <a:extLst>
                <a:ext uri="{FF2B5EF4-FFF2-40B4-BE49-F238E27FC236}">
                  <a16:creationId xmlns:a16="http://schemas.microsoft.com/office/drawing/2014/main" id="{BAD7DE90-C631-0230-DB41-9E0C60F78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6410" y="336591"/>
              <a:ext cx="1187450" cy="115189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36000" rIns="91440" bIns="36000" anchor="t" anchorCtr="0">
              <a:noAutofit/>
            </a:bodyPr>
            <a:lstStyle/>
            <a:p>
              <a:pPr algn="ctr">
                <a:lnSpc>
                  <a:spcPts val="8000"/>
                </a:lnSpc>
              </a:pPr>
              <a:r>
                <a:rPr lang="ja-JP" sz="7600" dirty="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も</a:t>
              </a:r>
              <a:endParaRPr 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8" name="テキスト ボックス 35">
              <a:extLst>
                <a:ext uri="{FF2B5EF4-FFF2-40B4-BE49-F238E27FC236}">
                  <a16:creationId xmlns:a16="http://schemas.microsoft.com/office/drawing/2014/main" id="{8338E684-C866-D2B4-BE13-333D83C5E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4545" y="336591"/>
              <a:ext cx="1179830" cy="115189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36000" rIns="91440" bIns="36000" anchor="t" anchorCtr="0">
              <a:noAutofit/>
            </a:bodyPr>
            <a:lstStyle/>
            <a:p>
              <a:pPr algn="ctr">
                <a:lnSpc>
                  <a:spcPts val="8000"/>
                </a:lnSpc>
              </a:pPr>
              <a:r>
                <a:rPr lang="ja-JP" sz="760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ん</a:t>
              </a:r>
              <a:endParaRPr lang="ja-JP" sz="120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11" name="テキスト ボックス 42">
              <a:extLst>
                <a:ext uri="{FF2B5EF4-FFF2-40B4-BE49-F238E27FC236}">
                  <a16:creationId xmlns:a16="http://schemas.microsoft.com/office/drawing/2014/main" id="{06E06F5F-A56D-A259-74DC-B6DE17CB8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42" y="148086"/>
              <a:ext cx="740244" cy="1136427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eaVert" wrap="square" lIns="36000" tIns="45720" rIns="18000" bIns="45720" anchor="ctr" anchorCtr="0">
              <a:noAutofit/>
            </a:bodyPr>
            <a:lstStyle/>
            <a:p>
              <a:r>
                <a:rPr lang="ja-JP" sz="3600" dirty="0">
                  <a:ln w="9525" cap="rnd" cmpd="sng" algn="ctr">
                    <a:solidFill>
                      <a:srgbClr val="000000"/>
                    </a:solidFill>
                    <a:prstDash val="solid"/>
                    <a:bevel/>
                  </a:ln>
                  <a:solidFill>
                    <a:schemeClr val="bg1"/>
                  </a:solidFill>
                  <a:effectLst/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福祉</a:t>
              </a:r>
              <a:endParaRPr 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C16B445-2ACA-615F-3C58-BA9C5B0650E8}"/>
              </a:ext>
            </a:extLst>
          </p:cNvPr>
          <p:cNvGrpSpPr/>
          <p:nvPr/>
        </p:nvGrpSpPr>
        <p:grpSpPr>
          <a:xfrm>
            <a:off x="244218" y="2189586"/>
            <a:ext cx="6442188" cy="2258539"/>
            <a:chOff x="244217" y="2189586"/>
            <a:chExt cx="6553715" cy="2258539"/>
          </a:xfrm>
        </p:grpSpPr>
        <p:sp>
          <p:nvSpPr>
            <p:cNvPr id="13" name="テキスト ボックス 2">
              <a:extLst>
                <a:ext uri="{FF2B5EF4-FFF2-40B4-BE49-F238E27FC236}">
                  <a16:creationId xmlns:a16="http://schemas.microsoft.com/office/drawing/2014/main" id="{9D338DE1-6700-F2D2-CCF4-82D6E79CE5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319883">
              <a:off x="4128784" y="2189586"/>
              <a:ext cx="1784191" cy="1051143"/>
            </a:xfrm>
            <a:prstGeom prst="cloud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0"/>
                    <a:lumMod val="0"/>
                    <a:lumOff val="100000"/>
                  </a:schemeClr>
                </a:gs>
                <a:gs pos="79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  <a:lumMod val="90000"/>
                    <a:lumOff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ja-JP" altLang="en-US" sz="16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ひきこもりの</a:t>
              </a:r>
              <a:endPara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6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子どもの話を</a:t>
              </a:r>
              <a:endPara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6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聞いて欲しい</a:t>
              </a:r>
              <a:endPara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2">
              <a:extLst>
                <a:ext uri="{FF2B5EF4-FFF2-40B4-BE49-F238E27FC236}">
                  <a16:creationId xmlns:a16="http://schemas.microsoft.com/office/drawing/2014/main" id="{4239C360-3563-EF7E-0083-C2D3AF063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359109">
              <a:off x="244217" y="2410446"/>
              <a:ext cx="2037944" cy="993178"/>
            </a:xfrm>
            <a:prstGeom prst="cloud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0"/>
                    <a:lumMod val="0"/>
                    <a:lumOff val="100000"/>
                  </a:schemeClr>
                </a:gs>
                <a:gs pos="90000">
                  <a:schemeClr val="accent1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  <a:lumMod val="90000"/>
                    <a:lumOff val="10000"/>
                  </a:schemeClr>
                </a:gs>
              </a:gsLst>
              <a:path path="circle">
                <a:fillToRect l="50000" t="50000" r="50000" b="50000"/>
              </a:path>
            </a:gradFill>
            <a:ln w="12700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lnSpc>
                  <a:spcPts val="1800"/>
                </a:lnSpc>
                <a:tabLst>
                  <a:tab pos="540385" algn="l"/>
                </a:tabLst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退院後の生活の相談がしたい</a:t>
              </a:r>
              <a:endParaRPr lang="ja-JP" sz="16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2">
              <a:extLst>
                <a:ext uri="{FF2B5EF4-FFF2-40B4-BE49-F238E27FC236}">
                  <a16:creationId xmlns:a16="http://schemas.microsoft.com/office/drawing/2014/main" id="{D7BEBFB5-32C1-D2AF-30FC-845BFDAF58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771220">
              <a:off x="2113969" y="2398848"/>
              <a:ext cx="1776888" cy="1072458"/>
            </a:xfrm>
            <a:prstGeom prst="cloud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0"/>
                    <a:lumMod val="0"/>
                    <a:lumOff val="100000"/>
                  </a:schemeClr>
                </a:gs>
                <a:gs pos="85000">
                  <a:srgbClr val="FFCCFF"/>
                </a:gs>
                <a:gs pos="100000">
                  <a:schemeClr val="bg1">
                    <a:alpha val="0"/>
                    <a:lumMod val="90000"/>
                    <a:lumOff val="10000"/>
                  </a:schemeClr>
                </a:gs>
              </a:gsLst>
              <a:path path="circle">
                <a:fillToRect l="50000" t="50000" r="50000" b="50000"/>
              </a:path>
            </a:gradFill>
            <a:ln w="952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介護保険って</a:t>
              </a:r>
              <a:endParaRPr lang="en-US" altLang="ja-JP" sz="1600" kern="100" dirty="0">
                <a:ln>
                  <a:noFill/>
                </a:ln>
                <a:solidFill>
                  <a:srgbClr val="000000"/>
                </a:solidFill>
                <a:effectLst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どう使うの？</a:t>
              </a:r>
              <a:endParaRPr lang="ja-JP" sz="16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7" name="テキスト ボックス 2">
              <a:extLst>
                <a:ext uri="{FF2B5EF4-FFF2-40B4-BE49-F238E27FC236}">
                  <a16:creationId xmlns:a16="http://schemas.microsoft.com/office/drawing/2014/main" id="{BF002723-DF76-95C6-4EF1-864A80D60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0103" y="3475016"/>
              <a:ext cx="1864776" cy="973109"/>
            </a:xfrm>
            <a:prstGeom prst="cloud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0"/>
                    <a:lumMod val="0"/>
                    <a:lumOff val="100000"/>
                  </a:schemeClr>
                </a:gs>
                <a:gs pos="90000">
                  <a:schemeClr val="accent1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  <a:lumMod val="90000"/>
                    <a:lumOff val="10000"/>
                  </a:schemeClr>
                </a:gs>
              </a:gsLst>
              <a:path path="circle">
                <a:fillToRect l="50000" t="50000" r="50000" b="50000"/>
              </a:path>
            </a:gradFill>
            <a:ln w="12700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lnSpc>
                  <a:spcPts val="1800"/>
                </a:lnSpc>
                <a:tabLst>
                  <a:tab pos="540385" algn="l"/>
                </a:tabLst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地域の居場所が知りたい</a:t>
              </a:r>
              <a:endParaRPr lang="ja-JP" sz="16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8" name="テキスト ボックス 2">
              <a:extLst>
                <a:ext uri="{FF2B5EF4-FFF2-40B4-BE49-F238E27FC236}">
                  <a16:creationId xmlns:a16="http://schemas.microsoft.com/office/drawing/2014/main" id="{156B149D-1772-EE6C-E806-10E718241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991218">
              <a:off x="5097004" y="3068133"/>
              <a:ext cx="1700928" cy="1145048"/>
            </a:xfrm>
            <a:prstGeom prst="cloud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0"/>
                    <a:lumMod val="0"/>
                    <a:lumOff val="100000"/>
                  </a:schemeClr>
                </a:gs>
                <a:gs pos="90000">
                  <a:schemeClr val="accent1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  <a:lumMod val="90000"/>
                    <a:lumOff val="10000"/>
                  </a:schemeClr>
                </a:gs>
              </a:gsLst>
              <a:path path="circle">
                <a:fillToRect l="50000" t="50000" r="50000" b="50000"/>
              </a:path>
            </a:gradFill>
            <a:ln w="12700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lnSpc>
                  <a:spcPts val="1800"/>
                </a:lnSpc>
                <a:tabLst>
                  <a:tab pos="540385" algn="l"/>
                </a:tabLst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心配事を</a:t>
              </a:r>
              <a:endParaRPr lang="en-US" altLang="ja-JP" sz="1600" kern="100" dirty="0">
                <a:ln>
                  <a:noFill/>
                </a:ln>
                <a:solidFill>
                  <a:srgbClr val="000000"/>
                </a:solidFill>
                <a:effectLst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800"/>
                </a:lnSpc>
                <a:tabLst>
                  <a:tab pos="540385" algn="l"/>
                </a:tabLst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誰にも</a:t>
              </a:r>
              <a:endParaRPr lang="en-US" altLang="ja-JP" sz="1600" kern="100" dirty="0">
                <a:ln>
                  <a:noFill/>
                </a:ln>
                <a:solidFill>
                  <a:srgbClr val="000000"/>
                </a:solidFill>
                <a:effectLst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800"/>
                </a:lnSpc>
                <a:tabLst>
                  <a:tab pos="540385" algn="l"/>
                </a:tabLst>
              </a:pPr>
              <a:r>
                <a:rPr lang="ja-JP" altLang="en-US" sz="1600" kern="100" dirty="0">
                  <a:ln>
                    <a:noFill/>
                  </a:ln>
                  <a:solidFill>
                    <a:srgbClr val="000000"/>
                  </a:solidFill>
                  <a:effectLst/>
                  <a:ea typeface="Meiryo UI" panose="020B0604030504040204" pitchFamily="50" charset="-128"/>
                  <a:cs typeface="Meiryo UI" panose="020B0604030504040204" pitchFamily="50" charset="-128"/>
                </a:rPr>
                <a:t>話せない・・・</a:t>
              </a:r>
              <a:endParaRPr lang="ja-JP" sz="16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26" name="Picture 4" descr="カウンセラーのイラスト">
            <a:extLst>
              <a:ext uri="{FF2B5EF4-FFF2-40B4-BE49-F238E27FC236}">
                <a16:creationId xmlns:a16="http://schemas.microsoft.com/office/drawing/2014/main" id="{7A247F20-3547-7882-E734-E77BA803F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987" y="3086127"/>
            <a:ext cx="1977941" cy="189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相談・説明のイラスト（女性相談員）">
            <a:extLst>
              <a:ext uri="{FF2B5EF4-FFF2-40B4-BE49-F238E27FC236}">
                <a16:creationId xmlns:a16="http://schemas.microsoft.com/office/drawing/2014/main" id="{3FF5459C-8A1F-BB04-C025-C996FF15B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58" y="3016243"/>
            <a:ext cx="2191578" cy="193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3343</TotalTime>
  <Words>410</Words>
  <Application>Microsoft Office PowerPoint</Application>
  <PresentationFormat>画面に合わせる (4:3)</PresentationFormat>
  <Paragraphs>172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Century</vt:lpstr>
      <vt:lpstr>Office テーマ</vt:lpstr>
      <vt:lpstr>PowerPoint プレゼンテーション</vt:lpstr>
      <vt:lpstr>PowerPoint プレゼンテーション</vt:lpstr>
    </vt:vector>
  </TitlesOfParts>
  <Company>FJ-USER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歳末たすけあい運動</dc:title>
  <dc:creator>morita</dc:creator>
  <cp:lastModifiedBy>純子 大槻</cp:lastModifiedBy>
  <cp:revision>263</cp:revision>
  <cp:lastPrinted>2024-04-02T03:55:51Z</cp:lastPrinted>
  <dcterms:created xsi:type="dcterms:W3CDTF">2010-10-12T08:08:48Z</dcterms:created>
  <dcterms:modified xsi:type="dcterms:W3CDTF">2024-04-02T03:55:58Z</dcterms:modified>
</cp:coreProperties>
</file>